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00" d="100"/>
          <a:sy n="100" d="100"/>
        </p:scale>
        <p:origin x="7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4/10/2026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4/10/2026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sz="3200" b="1" dirty="0" smtClean="0"/>
              <a:t/>
            </a:r>
            <a:br>
              <a:rPr lang="es-ES" sz="3200" b="1" dirty="0" smtClean="0"/>
            </a:br>
            <a:r>
              <a:rPr lang="es-ES" sz="3200" b="1" dirty="0"/>
              <a:t/>
            </a:r>
            <a:br>
              <a:rPr lang="es-ES" sz="3200" b="1" dirty="0"/>
            </a:br>
            <a:r>
              <a:rPr lang="es-ES" sz="3200" b="1" dirty="0" smtClean="0"/>
              <a:t>Condiciones </a:t>
            </a:r>
            <a:r>
              <a:rPr lang="es-ES" sz="3200" b="1" dirty="0"/>
              <a:t>Institucionales para la continuidad académica de las y los estudiantes en el marco de la implementación de nuevos diseños curriculares </a:t>
            </a:r>
            <a:r>
              <a:rPr lang="es-ES" sz="3200" b="1" dirty="0" smtClean="0"/>
              <a:t>de los Profesorados </a:t>
            </a:r>
            <a:endParaRPr lang="en-US" sz="3200" b="1" dirty="0"/>
          </a:p>
        </p:txBody>
      </p:sp>
      <p:sp>
        <p:nvSpPr>
          <p:cNvPr id="3" name="Subtítulo 2"/>
          <p:cNvSpPr>
            <a:spLocks noGrp="1"/>
          </p:cNvSpPr>
          <p:nvPr>
            <p:ph type="subTitle" idx="1"/>
          </p:nvPr>
        </p:nvSpPr>
        <p:spPr>
          <a:xfrm>
            <a:off x="1507067" y="4781550"/>
            <a:ext cx="7766936" cy="366182"/>
          </a:xfrm>
        </p:spPr>
        <p:txBody>
          <a:bodyPr/>
          <a:lstStyle/>
          <a:p>
            <a:r>
              <a:rPr lang="es-ES" b="1" dirty="0" smtClean="0"/>
              <a:t>Disposición 4/2025</a:t>
            </a:r>
            <a:endParaRPr lang="en-US" b="1" dirty="0"/>
          </a:p>
        </p:txBody>
      </p:sp>
    </p:spTree>
    <p:extLst>
      <p:ext uri="{BB962C8B-B14F-4D97-AF65-F5344CB8AC3E}">
        <p14:creationId xmlns:p14="http://schemas.microsoft.com/office/powerpoint/2010/main" val="783983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s-ES" sz="2800" b="1" dirty="0"/>
              <a:t>Condiciones Institucionales para la continuidad académica de las y los estudiantes en el marco de la implementación de nuevos diseños curriculares</a:t>
            </a:r>
            <a:endParaRPr lang="en-US" sz="2800" b="1" dirty="0"/>
          </a:p>
        </p:txBody>
      </p:sp>
      <p:sp>
        <p:nvSpPr>
          <p:cNvPr id="3" name="Marcador de contenido 2"/>
          <p:cNvSpPr>
            <a:spLocks noGrp="1"/>
          </p:cNvSpPr>
          <p:nvPr>
            <p:ph idx="1"/>
          </p:nvPr>
        </p:nvSpPr>
        <p:spPr/>
        <p:txBody>
          <a:bodyPr>
            <a:normAutofit/>
          </a:bodyPr>
          <a:lstStyle/>
          <a:p>
            <a:pPr marL="0" indent="0">
              <a:buNone/>
            </a:pPr>
            <a:r>
              <a:rPr lang="es-ES" sz="2400" dirty="0" smtClean="0"/>
              <a:t> </a:t>
            </a:r>
          </a:p>
          <a:p>
            <a:pPr marL="0" indent="0">
              <a:buNone/>
            </a:pPr>
            <a:r>
              <a:rPr lang="es-ES" sz="2400" dirty="0" smtClean="0"/>
              <a:t>Las </a:t>
            </a:r>
            <a:r>
              <a:rPr lang="es-ES" sz="2400" dirty="0"/>
              <a:t>y los estudiantes que comenzaron sus estudios con anterioridad al Ciclo Lectivo 2026, </a:t>
            </a:r>
            <a:r>
              <a:rPr lang="es-ES" sz="2400" b="1" dirty="0"/>
              <a:t>podrán optar</a:t>
            </a:r>
            <a:r>
              <a:rPr lang="es-ES" sz="2400" dirty="0"/>
              <a:t>, </a:t>
            </a:r>
            <a:r>
              <a:rPr lang="es-ES" sz="2400" dirty="0" smtClean="0"/>
              <a:t>por</a:t>
            </a:r>
            <a:r>
              <a:rPr lang="es-ES" sz="2400" dirty="0"/>
              <a:t>: </a:t>
            </a:r>
            <a:endParaRPr lang="es-ES" sz="2400" dirty="0" smtClean="0"/>
          </a:p>
          <a:p>
            <a:endParaRPr lang="es-ES" sz="2400" dirty="0"/>
          </a:p>
          <a:p>
            <a:r>
              <a:rPr lang="es-ES" sz="2400" dirty="0" smtClean="0"/>
              <a:t>a</a:t>
            </a:r>
            <a:r>
              <a:rPr lang="es-ES" sz="2400" dirty="0"/>
              <a:t>. continuar su trayectoria formativa en el diseño curricular anterior </a:t>
            </a:r>
            <a:r>
              <a:rPr lang="es-ES" sz="2400" dirty="0" smtClean="0"/>
              <a:t>o</a:t>
            </a:r>
          </a:p>
          <a:p>
            <a:endParaRPr lang="es-ES" sz="2400" dirty="0" smtClean="0"/>
          </a:p>
          <a:p>
            <a:r>
              <a:rPr lang="es-ES" sz="2400" dirty="0" smtClean="0"/>
              <a:t>b</a:t>
            </a:r>
            <a:r>
              <a:rPr lang="es-ES" sz="2400" dirty="0"/>
              <a:t>. solicitar el cambio por equivalencia al nuevo diseño. </a:t>
            </a:r>
            <a:endParaRPr lang="en-US" sz="2400" dirty="0"/>
          </a:p>
        </p:txBody>
      </p:sp>
    </p:spTree>
    <p:extLst>
      <p:ext uri="{BB962C8B-B14F-4D97-AF65-F5344CB8AC3E}">
        <p14:creationId xmlns:p14="http://schemas.microsoft.com/office/powerpoint/2010/main" val="4123083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Plan de acompañamiento deberá contemplar</a:t>
            </a:r>
            <a:endParaRPr lang="en-US" dirty="0"/>
          </a:p>
        </p:txBody>
      </p:sp>
      <p:sp>
        <p:nvSpPr>
          <p:cNvPr id="3" name="Marcador de contenido 2"/>
          <p:cNvSpPr>
            <a:spLocks noGrp="1"/>
          </p:cNvSpPr>
          <p:nvPr>
            <p:ph idx="1"/>
          </p:nvPr>
        </p:nvSpPr>
        <p:spPr/>
        <p:txBody>
          <a:bodyPr>
            <a:normAutofit/>
          </a:bodyPr>
          <a:lstStyle/>
          <a:p>
            <a:pPr marL="0" indent="0">
              <a:buNone/>
            </a:pPr>
            <a:r>
              <a:rPr lang="es-ES" dirty="0" smtClean="0"/>
              <a:t>● </a:t>
            </a:r>
            <a:r>
              <a:rPr lang="es-ES" b="1" dirty="0"/>
              <a:t>La difusión de los nuevos diseños y los alcances de la presente disposición junto con la propuesta de implementación institucional. </a:t>
            </a:r>
            <a:endParaRPr lang="es-ES" b="1" dirty="0" smtClean="0"/>
          </a:p>
          <a:p>
            <a:pPr marL="0" indent="0">
              <a:buNone/>
            </a:pPr>
            <a:r>
              <a:rPr lang="es-ES" b="1" dirty="0" smtClean="0"/>
              <a:t>● </a:t>
            </a:r>
            <a:r>
              <a:rPr lang="es-ES" b="1" dirty="0"/>
              <a:t>La notificación a las y los estudiantes con trayectorias discontinuas de los alcances de la presente disposición junto con la propuesta de implementación institucional. </a:t>
            </a:r>
            <a:endParaRPr lang="es-ES" b="1" dirty="0" smtClean="0"/>
          </a:p>
          <a:p>
            <a:pPr marL="0" indent="0">
              <a:buNone/>
            </a:pPr>
            <a:r>
              <a:rPr lang="es-ES" b="1" dirty="0" smtClean="0"/>
              <a:t>● </a:t>
            </a:r>
            <a:r>
              <a:rPr lang="es-ES" b="1" dirty="0"/>
              <a:t>La convocatoria a los distintos actores institucionales para participar del plan de </a:t>
            </a:r>
            <a:r>
              <a:rPr lang="es-ES" b="1" dirty="0" smtClean="0"/>
              <a:t>acompañamiento</a:t>
            </a:r>
          </a:p>
          <a:p>
            <a:pPr marL="0" indent="0">
              <a:buNone/>
            </a:pPr>
            <a:r>
              <a:rPr lang="es-ES" b="1" dirty="0" smtClean="0"/>
              <a:t>● </a:t>
            </a:r>
            <a:r>
              <a:rPr lang="es-ES" b="1" dirty="0"/>
              <a:t>La realización de reuniones informativas, entrevistas, asesoramiento y toda acción que se considere necesaria y oportuna para garantizar las definiciones de la presente disposición.</a:t>
            </a:r>
            <a:endParaRPr lang="en-US" b="1" dirty="0"/>
          </a:p>
        </p:txBody>
      </p:sp>
    </p:spTree>
    <p:extLst>
      <p:ext uri="{BB962C8B-B14F-4D97-AF65-F5344CB8AC3E}">
        <p14:creationId xmlns:p14="http://schemas.microsoft.com/office/powerpoint/2010/main" val="2820764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Pautas para la solicitud de cambio a los nuevos diseños curriculares de los profesorados de Educación Secundaria</a:t>
            </a:r>
            <a:endParaRPr lang="en-US" dirty="0"/>
          </a:p>
        </p:txBody>
      </p:sp>
      <p:sp>
        <p:nvSpPr>
          <p:cNvPr id="3" name="Marcador de contenido 2"/>
          <p:cNvSpPr>
            <a:spLocks noGrp="1"/>
          </p:cNvSpPr>
          <p:nvPr>
            <p:ph idx="1"/>
          </p:nvPr>
        </p:nvSpPr>
        <p:spPr/>
        <p:txBody>
          <a:bodyPr>
            <a:normAutofit fontScale="85000" lnSpcReduction="10000"/>
          </a:bodyPr>
          <a:lstStyle/>
          <a:p>
            <a:r>
              <a:rPr lang="es-ES" b="1" u="sng" dirty="0" smtClean="0"/>
              <a:t>1.El </a:t>
            </a:r>
            <a:r>
              <a:rPr lang="es-ES" b="1" u="sng" dirty="0"/>
              <a:t>cambio de un diseño al otro </a:t>
            </a:r>
            <a:r>
              <a:rPr lang="es-ES" b="1" dirty="0"/>
              <a:t>se sustanciará </a:t>
            </a:r>
            <a:r>
              <a:rPr lang="es-ES" b="1" u="sng" dirty="0"/>
              <a:t>a través del régimen de equivalencias </a:t>
            </a:r>
            <a:r>
              <a:rPr lang="es-ES" b="1" dirty="0"/>
              <a:t>previsto en la presente Disposición. </a:t>
            </a:r>
            <a:r>
              <a:rPr lang="es-ES" b="1" dirty="0" smtClean="0"/>
              <a:t>Para </a:t>
            </a:r>
            <a:r>
              <a:rPr lang="es-ES" b="1" dirty="0"/>
              <a:t>otorgarlas se deberán considerar exclusivamente las tablas incluidas en los Anexos 5 (cinco) y 6( seis). </a:t>
            </a:r>
            <a:endParaRPr lang="es-ES" b="1" dirty="0" smtClean="0"/>
          </a:p>
          <a:p>
            <a:r>
              <a:rPr lang="es-ES" b="1" dirty="0" smtClean="0"/>
              <a:t>2</a:t>
            </a:r>
            <a:r>
              <a:rPr lang="es-ES" b="1" dirty="0"/>
              <a:t>. Una vez que la o el estudiante conozca las posibilidades académicas, </a:t>
            </a:r>
            <a:r>
              <a:rPr lang="es-ES" b="1" u="sng" dirty="0"/>
              <a:t>podrá solicitar ante la Dirección del Instituto el cambio al nuevo diseño curricular.</a:t>
            </a:r>
            <a:r>
              <a:rPr lang="es-ES" b="1" dirty="0"/>
              <a:t> Para ello completará el formulario </a:t>
            </a:r>
            <a:r>
              <a:rPr lang="es-ES" b="1" dirty="0" smtClean="0"/>
              <a:t>2 (</a:t>
            </a:r>
            <a:r>
              <a:rPr lang="es-ES" b="1" dirty="0"/>
              <a:t>dos) que figura en el Anexo </a:t>
            </a:r>
            <a:r>
              <a:rPr lang="es-ES" b="1" dirty="0" smtClean="0"/>
              <a:t>4 (</a:t>
            </a:r>
            <a:r>
              <a:rPr lang="es-ES" b="1" dirty="0"/>
              <a:t>Cuatro) de la presente disposición</a:t>
            </a:r>
            <a:r>
              <a:rPr lang="es-ES" b="1" u="sng" dirty="0"/>
              <a:t>, entre el 15 de febrero y el 31 de marzo de cada ciclo lectivo</a:t>
            </a:r>
            <a:r>
              <a:rPr lang="es-ES" b="1" dirty="0"/>
              <a:t>. La institución contará con diez días hábiles para notificar a la o el estudiante las condiciones académicas para continuar sus estudios en el nuevo diseño curricular. </a:t>
            </a:r>
            <a:endParaRPr lang="es-ES" b="1" dirty="0" smtClean="0"/>
          </a:p>
          <a:p>
            <a:r>
              <a:rPr lang="es-ES" b="1" dirty="0" smtClean="0"/>
              <a:t>3</a:t>
            </a:r>
            <a:r>
              <a:rPr lang="es-ES" b="1" dirty="0"/>
              <a:t>. Para el reconocimiento de equivalencias en el nuevo diseño se realizará un solo acto administrativo y se harán efectivas por cada año de implementación: las unidades curriculares de primer año a partir de 2026, las de segundo año a partir de 2027, las de tercero a partir de 2028 y las de cuarto a partir de en 2029. </a:t>
            </a:r>
            <a:endParaRPr lang="es-ES" b="1" dirty="0" smtClean="0"/>
          </a:p>
          <a:p>
            <a:r>
              <a:rPr lang="es-ES" b="1" dirty="0" smtClean="0"/>
              <a:t>4</a:t>
            </a:r>
            <a:r>
              <a:rPr lang="es-ES" b="1" dirty="0"/>
              <a:t>. Las unidades curriculares con cursada aprobada se deberán acreditar en las Unidades Curriculares del nuevo diseño curricular, razón por la que se recomienda solicitar el cambio luego de acreditar las asignaturas cursadas.</a:t>
            </a:r>
            <a:endParaRPr lang="en-US" b="1" dirty="0"/>
          </a:p>
        </p:txBody>
      </p:sp>
    </p:spTree>
    <p:extLst>
      <p:ext uri="{BB962C8B-B14F-4D97-AF65-F5344CB8AC3E}">
        <p14:creationId xmlns:p14="http://schemas.microsoft.com/office/powerpoint/2010/main" val="1314071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400" b="1" dirty="0"/>
              <a:t>Condiciones académicas para la continuidad de la trayectoria formativa de las y los estudiantes en los diseños curriculares Resoluciones 1860/17 y 1862/17</a:t>
            </a:r>
            <a:endParaRPr lang="en-US" sz="2400" b="1" dirty="0"/>
          </a:p>
        </p:txBody>
      </p:sp>
      <p:sp>
        <p:nvSpPr>
          <p:cNvPr id="3" name="Marcador de contenido 2"/>
          <p:cNvSpPr>
            <a:spLocks noGrp="1"/>
          </p:cNvSpPr>
          <p:nvPr>
            <p:ph idx="1"/>
          </p:nvPr>
        </p:nvSpPr>
        <p:spPr/>
        <p:txBody>
          <a:bodyPr>
            <a:noAutofit/>
          </a:bodyPr>
          <a:lstStyle/>
          <a:p>
            <a:r>
              <a:rPr lang="es-ES" sz="1200" b="1" dirty="0" smtClean="0"/>
              <a:t>1.Las </a:t>
            </a:r>
            <a:r>
              <a:rPr lang="es-ES" sz="1200" b="1" dirty="0"/>
              <a:t>y los estudiantes que adeuden la aprobación de la cursada y/o acreditación de unidades curriculares y opten por permanecer en los diseños curriculares Resoluciones 1860/17 y 1862/17, harán la solicitud ante la Dirección del Instituto a través del </a:t>
            </a:r>
            <a:r>
              <a:rPr lang="es-ES" sz="1200" b="1" u="sng" dirty="0"/>
              <a:t>formulario 1 </a:t>
            </a:r>
            <a:r>
              <a:rPr lang="es-ES" sz="1200" b="1" dirty="0"/>
              <a:t>que figura en el Anexo 4 de la presente disposición, del 1 al 31 de marzo de cada ciclo lectivo. La mencionada solicitud no inhabilita la petición de cambio al nuevo diseño en otra instancia, según la presente disposición. </a:t>
            </a:r>
            <a:endParaRPr lang="es-ES" sz="1200" b="1" dirty="0" smtClean="0"/>
          </a:p>
          <a:p>
            <a:r>
              <a:rPr lang="es-ES" sz="1200" b="1" dirty="0" smtClean="0"/>
              <a:t>2</a:t>
            </a:r>
            <a:r>
              <a:rPr lang="es-ES" sz="1200" b="1" dirty="0"/>
              <a:t>. Las y los estudiantes que hayan solicitado continuidad en el diseño en el que iniciaron sus estudios deberán tener acreditadas la totalidad de las unidades curriculares a marzo de 2031. Caso contrario pasarán al diseño curricular vigente. </a:t>
            </a:r>
            <a:endParaRPr lang="es-ES" sz="1200" b="1" dirty="0" smtClean="0"/>
          </a:p>
          <a:p>
            <a:r>
              <a:rPr lang="es-ES" sz="1200" b="1" dirty="0" smtClean="0"/>
              <a:t>3</a:t>
            </a:r>
            <a:r>
              <a:rPr lang="es-ES" sz="1200" b="1" dirty="0"/>
              <a:t>. Las y los estudiantes que </a:t>
            </a:r>
            <a:r>
              <a:rPr lang="es-ES" sz="1200" b="1" u="sng" dirty="0"/>
              <a:t>no hubiesen superado el 50% de las unidades curriculares acreditadas </a:t>
            </a:r>
            <a:r>
              <a:rPr lang="es-ES" sz="1200" b="1" dirty="0"/>
              <a:t>del diseño anterior </a:t>
            </a:r>
            <a:r>
              <a:rPr lang="es-ES" sz="1200" b="1" u="sng" dirty="0"/>
              <a:t>a marzo de 2029 pasarán al diseño curricular vigente</a:t>
            </a:r>
            <a:r>
              <a:rPr lang="es-ES" sz="1200" b="1" dirty="0"/>
              <a:t>, respetándose la totalidad de las equivalencias establecidas en la presente disposición</a:t>
            </a:r>
            <a:r>
              <a:rPr lang="es-ES" sz="1200" b="1" dirty="0" smtClean="0"/>
              <a:t>.</a:t>
            </a:r>
          </a:p>
          <a:p>
            <a:r>
              <a:rPr lang="es-ES" sz="1200" b="1" dirty="0" smtClean="0"/>
              <a:t> </a:t>
            </a:r>
            <a:r>
              <a:rPr lang="es-ES" sz="1200" b="1" dirty="0"/>
              <a:t>4. Para garantizar la continuidad de las y los estudiantes con trayectorias discontinuas -que opten por permanecer en el mismo diseño curricular en que comenzaron sus estudios-, se considerarán exclusivamente las tablas de equivalencia presentes en los Anexos 5 y 6 de la presente disposición, según corresponda</a:t>
            </a:r>
            <a:r>
              <a:rPr lang="es-ES" sz="1200" b="1" dirty="0" smtClean="0"/>
              <a:t>.</a:t>
            </a:r>
          </a:p>
          <a:p>
            <a:r>
              <a:rPr lang="es-ES" sz="1200" b="1" dirty="0" smtClean="0"/>
              <a:t> </a:t>
            </a:r>
            <a:r>
              <a:rPr lang="es-ES" sz="1200" b="1" dirty="0"/>
              <a:t>5. El equipo de conducción notificará a la/el estudiante en un plazo de 10 días hábiles sobre su situación académica a través del formulario 2 que figura en el Anexo 4 de la presente disposición</a:t>
            </a:r>
            <a:r>
              <a:rPr lang="es-ES" sz="1200" b="1" dirty="0" smtClean="0"/>
              <a:t>.</a:t>
            </a:r>
          </a:p>
          <a:p>
            <a:r>
              <a:rPr lang="es-ES" sz="1200" b="1" dirty="0" smtClean="0"/>
              <a:t> </a:t>
            </a:r>
            <a:endParaRPr lang="en-US" sz="1200" b="1" dirty="0"/>
          </a:p>
        </p:txBody>
      </p:sp>
    </p:spTree>
    <p:extLst>
      <p:ext uri="{BB962C8B-B14F-4D97-AF65-F5344CB8AC3E}">
        <p14:creationId xmlns:p14="http://schemas.microsoft.com/office/powerpoint/2010/main" val="4157846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421663188"/>
              </p:ext>
            </p:extLst>
          </p:nvPr>
        </p:nvGraphicFramePr>
        <p:xfrm>
          <a:off x="972608" y="609600"/>
          <a:ext cx="9200091" cy="6097402"/>
        </p:xfrm>
        <a:graphic>
          <a:graphicData uri="http://schemas.openxmlformats.org/drawingml/2006/table">
            <a:tbl>
              <a:tblPr firstRow="1" bandRow="1">
                <a:tableStyleId>{5C22544A-7EE6-4342-B048-85BDC9FD1C3A}</a:tableStyleId>
              </a:tblPr>
              <a:tblGrid>
                <a:gridCol w="2393892">
                  <a:extLst>
                    <a:ext uri="{9D8B030D-6E8A-4147-A177-3AD203B41FA5}">
                      <a16:colId xmlns:a16="http://schemas.microsoft.com/office/drawing/2014/main" val="3950204338"/>
                    </a:ext>
                  </a:extLst>
                </a:gridCol>
                <a:gridCol w="2206153">
                  <a:extLst>
                    <a:ext uri="{9D8B030D-6E8A-4147-A177-3AD203B41FA5}">
                      <a16:colId xmlns:a16="http://schemas.microsoft.com/office/drawing/2014/main" val="2467173920"/>
                    </a:ext>
                  </a:extLst>
                </a:gridCol>
                <a:gridCol w="2300023">
                  <a:extLst>
                    <a:ext uri="{9D8B030D-6E8A-4147-A177-3AD203B41FA5}">
                      <a16:colId xmlns:a16="http://schemas.microsoft.com/office/drawing/2014/main" val="475176907"/>
                    </a:ext>
                  </a:extLst>
                </a:gridCol>
                <a:gridCol w="2300023">
                  <a:extLst>
                    <a:ext uri="{9D8B030D-6E8A-4147-A177-3AD203B41FA5}">
                      <a16:colId xmlns:a16="http://schemas.microsoft.com/office/drawing/2014/main" val="1656141908"/>
                    </a:ext>
                  </a:extLst>
                </a:gridCol>
              </a:tblGrid>
              <a:tr h="706544">
                <a:tc>
                  <a:txBody>
                    <a:bodyPr/>
                    <a:lstStyle/>
                    <a:p>
                      <a:pPr algn="ctr"/>
                      <a:r>
                        <a:rPr lang="es-ES" sz="1400" dirty="0" smtClean="0"/>
                        <a:t>Unidades curriculares del diseño Resoluciones 1860/17 y 1862/17 </a:t>
                      </a:r>
                      <a:endParaRPr lang="en-US" sz="1400" dirty="0"/>
                    </a:p>
                  </a:txBody>
                  <a:tcPr/>
                </a:tc>
                <a:tc>
                  <a:txBody>
                    <a:bodyPr/>
                    <a:lstStyle/>
                    <a:p>
                      <a:pPr algn="ctr"/>
                      <a:r>
                        <a:rPr lang="es-ES" sz="1400" dirty="0" smtClean="0"/>
                        <a:t>Último año que se cursa diseño anterior </a:t>
                      </a:r>
                      <a:endParaRPr lang="en-US" sz="1400" dirty="0"/>
                    </a:p>
                  </a:txBody>
                  <a:tcPr/>
                </a:tc>
                <a:tc>
                  <a:txBody>
                    <a:bodyPr/>
                    <a:lstStyle/>
                    <a:p>
                      <a:pPr algn="ctr"/>
                      <a:r>
                        <a:rPr lang="es-ES" sz="1400" dirty="0" smtClean="0"/>
                        <a:t>Última fecha para acreditar con instancia de evaluación fina</a:t>
                      </a:r>
                      <a:endParaRPr lang="en-US" sz="1400" dirty="0"/>
                    </a:p>
                  </a:txBody>
                  <a:tcPr/>
                </a:tc>
                <a:tc>
                  <a:txBody>
                    <a:bodyPr/>
                    <a:lstStyle/>
                    <a:p>
                      <a:pPr algn="ctr"/>
                      <a:r>
                        <a:rPr lang="en-US" sz="1400" dirty="0" err="1" smtClean="0"/>
                        <a:t>Observaciones</a:t>
                      </a:r>
                      <a:r>
                        <a:rPr lang="en-US" sz="1400" dirty="0" smtClean="0"/>
                        <a:t> </a:t>
                      </a:r>
                      <a:endParaRPr lang="en-US" sz="1400" dirty="0"/>
                    </a:p>
                  </a:txBody>
                  <a:tcPr/>
                </a:tc>
                <a:extLst>
                  <a:ext uri="{0D108BD9-81ED-4DB2-BD59-A6C34878D82A}">
                    <a16:rowId xmlns:a16="http://schemas.microsoft.com/office/drawing/2014/main" val="3996506635"/>
                  </a:ext>
                </a:extLst>
              </a:tr>
              <a:tr h="1462947">
                <a:tc>
                  <a:txBody>
                    <a:bodyPr/>
                    <a:lstStyle/>
                    <a:p>
                      <a:pPr algn="ctr"/>
                      <a:r>
                        <a:rPr lang="es-ES" sz="1400" dirty="0" smtClean="0"/>
                        <a:t>1er.año</a:t>
                      </a:r>
                      <a:endParaRPr lang="en-US" sz="1400" dirty="0"/>
                    </a:p>
                  </a:txBody>
                  <a:tcPr/>
                </a:tc>
                <a:tc>
                  <a:txBody>
                    <a:bodyPr/>
                    <a:lstStyle/>
                    <a:p>
                      <a:pPr algn="ctr"/>
                      <a:r>
                        <a:rPr lang="es-ES" sz="1400" dirty="0" smtClean="0"/>
                        <a:t>2025</a:t>
                      </a:r>
                      <a:endParaRPr lang="en-US" sz="1400" dirty="0"/>
                    </a:p>
                  </a:txBody>
                  <a:tcPr/>
                </a:tc>
                <a:tc>
                  <a:txBody>
                    <a:bodyPr/>
                    <a:lstStyle/>
                    <a:p>
                      <a:pPr algn="ctr"/>
                      <a:r>
                        <a:rPr lang="es-ES" sz="1400" dirty="0" smtClean="0"/>
                        <a:t>Marzo 2028</a:t>
                      </a:r>
                      <a:endParaRPr lang="en-US" sz="1400" dirty="0"/>
                    </a:p>
                  </a:txBody>
                  <a:tcPr/>
                </a:tc>
                <a:tc>
                  <a:txBody>
                    <a:bodyPr/>
                    <a:lstStyle/>
                    <a:p>
                      <a:r>
                        <a:rPr lang="es-ES" sz="1200" dirty="0" smtClean="0"/>
                        <a:t>Ejemplo: Podrá acreditar Problemáticas socio institucionales hasta el turno marzo de 2028. A partir de esa fecha deberá cursar o acreditar como libre Educación y transformaciones sociales contemporáneas </a:t>
                      </a:r>
                      <a:endParaRPr lang="en-US" sz="1200" dirty="0"/>
                    </a:p>
                  </a:txBody>
                  <a:tcPr/>
                </a:tc>
                <a:extLst>
                  <a:ext uri="{0D108BD9-81ED-4DB2-BD59-A6C34878D82A}">
                    <a16:rowId xmlns:a16="http://schemas.microsoft.com/office/drawing/2014/main" val="827939336"/>
                  </a:ext>
                </a:extLst>
              </a:tr>
              <a:tr h="1290836">
                <a:tc>
                  <a:txBody>
                    <a:bodyPr/>
                    <a:lstStyle/>
                    <a:p>
                      <a:pPr algn="ctr"/>
                      <a:r>
                        <a:rPr lang="es-ES" sz="1400" dirty="0" smtClean="0"/>
                        <a:t>2do.año</a:t>
                      </a:r>
                      <a:endParaRPr lang="en-US" sz="1400" dirty="0"/>
                    </a:p>
                  </a:txBody>
                  <a:tcPr/>
                </a:tc>
                <a:tc>
                  <a:txBody>
                    <a:bodyPr/>
                    <a:lstStyle/>
                    <a:p>
                      <a:pPr algn="ctr"/>
                      <a:r>
                        <a:rPr lang="es-ES" sz="1400" dirty="0" smtClean="0"/>
                        <a:t>2026</a:t>
                      </a:r>
                      <a:endParaRPr lang="en-US" sz="1400" dirty="0"/>
                    </a:p>
                  </a:txBody>
                  <a:tcPr/>
                </a:tc>
                <a:tc>
                  <a:txBody>
                    <a:bodyPr/>
                    <a:lstStyle/>
                    <a:p>
                      <a:pPr algn="ctr"/>
                      <a:r>
                        <a:rPr lang="es-ES" sz="1400" dirty="0" smtClean="0"/>
                        <a:t>Marzo 2029</a:t>
                      </a:r>
                      <a:endParaRPr lang="en-US" sz="1400" dirty="0"/>
                    </a:p>
                  </a:txBody>
                  <a:tcPr/>
                </a:tc>
                <a:tc>
                  <a:txBody>
                    <a:bodyPr/>
                    <a:lstStyle/>
                    <a:p>
                      <a:r>
                        <a:rPr lang="es-ES" sz="1200" dirty="0" smtClean="0"/>
                        <a:t>Ejemplo: Podrá acreditar Perspectiva de los sujetos de la educación hasta el turno marzo de 2029. A partir de esa fecha deberá cursar o acreditar como libre Psicología del aprendizaje </a:t>
                      </a:r>
                      <a:endParaRPr lang="en-US" sz="1200" dirty="0"/>
                    </a:p>
                  </a:txBody>
                  <a:tcPr/>
                </a:tc>
                <a:extLst>
                  <a:ext uri="{0D108BD9-81ED-4DB2-BD59-A6C34878D82A}">
                    <a16:rowId xmlns:a16="http://schemas.microsoft.com/office/drawing/2014/main" val="2314410481"/>
                  </a:ext>
                </a:extLst>
              </a:tr>
              <a:tr h="1118724">
                <a:tc>
                  <a:txBody>
                    <a:bodyPr/>
                    <a:lstStyle/>
                    <a:p>
                      <a:pPr algn="ctr"/>
                      <a:r>
                        <a:rPr lang="es-ES" sz="1400" dirty="0" smtClean="0"/>
                        <a:t>3er.año</a:t>
                      </a:r>
                      <a:endParaRPr lang="en-US" sz="1400" dirty="0"/>
                    </a:p>
                  </a:txBody>
                  <a:tcPr/>
                </a:tc>
                <a:tc>
                  <a:txBody>
                    <a:bodyPr/>
                    <a:lstStyle/>
                    <a:p>
                      <a:pPr algn="ctr"/>
                      <a:r>
                        <a:rPr lang="es-ES" sz="1400" dirty="0" smtClean="0"/>
                        <a:t>2027</a:t>
                      </a:r>
                      <a:endParaRPr lang="en-US" sz="1400" dirty="0"/>
                    </a:p>
                  </a:txBody>
                  <a:tcPr/>
                </a:tc>
                <a:tc>
                  <a:txBody>
                    <a:bodyPr/>
                    <a:lstStyle/>
                    <a:p>
                      <a:pPr algn="ctr"/>
                      <a:r>
                        <a:rPr lang="es-ES" sz="1400" dirty="0" smtClean="0"/>
                        <a:t>Marzo 2030</a:t>
                      </a:r>
                      <a:endParaRPr lang="en-US" sz="1400" dirty="0"/>
                    </a:p>
                  </a:txBody>
                  <a:tcPr/>
                </a:tc>
                <a:tc>
                  <a:txBody>
                    <a:bodyPr/>
                    <a:lstStyle/>
                    <a:p>
                      <a:r>
                        <a:rPr lang="es-ES" sz="1200" dirty="0" smtClean="0"/>
                        <a:t>Ejemplo: Podrá acreditar Educación para la diversidad hasta el turno marzo de 2030. A partir de esa fecha deberá cursar o acreditar como libre Trayectorias educativas. </a:t>
                      </a:r>
                      <a:endParaRPr lang="en-US" sz="1200" dirty="0"/>
                    </a:p>
                  </a:txBody>
                  <a:tcPr/>
                </a:tc>
                <a:extLst>
                  <a:ext uri="{0D108BD9-81ED-4DB2-BD59-A6C34878D82A}">
                    <a16:rowId xmlns:a16="http://schemas.microsoft.com/office/drawing/2014/main" val="1243594777"/>
                  </a:ext>
                </a:extLst>
              </a:tr>
              <a:tr h="774501">
                <a:tc>
                  <a:txBody>
                    <a:bodyPr/>
                    <a:lstStyle/>
                    <a:p>
                      <a:pPr algn="ctr"/>
                      <a:r>
                        <a:rPr lang="es-ES" sz="1400" dirty="0" smtClean="0"/>
                        <a:t>4to.año</a:t>
                      </a:r>
                      <a:endParaRPr lang="en-US" sz="1400" dirty="0"/>
                    </a:p>
                  </a:txBody>
                  <a:tcPr/>
                </a:tc>
                <a:tc>
                  <a:txBody>
                    <a:bodyPr/>
                    <a:lstStyle/>
                    <a:p>
                      <a:pPr algn="ctr"/>
                      <a:r>
                        <a:rPr lang="es-ES" sz="1400" dirty="0" smtClean="0"/>
                        <a:t>2028</a:t>
                      </a:r>
                      <a:endParaRPr lang="en-US" sz="1400" dirty="0"/>
                    </a:p>
                  </a:txBody>
                  <a:tcPr/>
                </a:tc>
                <a:tc>
                  <a:txBody>
                    <a:bodyPr/>
                    <a:lstStyle/>
                    <a:p>
                      <a:pPr algn="ctr"/>
                      <a:r>
                        <a:rPr lang="es-ES" sz="1400" dirty="0" smtClean="0"/>
                        <a:t>Marzo 2031</a:t>
                      </a:r>
                      <a:endParaRPr lang="en-US" sz="1400" dirty="0"/>
                    </a:p>
                  </a:txBody>
                  <a:tcPr/>
                </a:tc>
                <a:tc>
                  <a:txBody>
                    <a:bodyPr/>
                    <a:lstStyle/>
                    <a:p>
                      <a:r>
                        <a:rPr lang="es-ES" sz="1200" dirty="0" smtClean="0"/>
                        <a:t>Luego de esta fecha si quedaran UC pendientes de acreditación pasa al nuevo diseño </a:t>
                      </a:r>
                      <a:endParaRPr lang="en-US" sz="1200" dirty="0"/>
                    </a:p>
                  </a:txBody>
                  <a:tcPr/>
                </a:tc>
                <a:extLst>
                  <a:ext uri="{0D108BD9-81ED-4DB2-BD59-A6C34878D82A}">
                    <a16:rowId xmlns:a16="http://schemas.microsoft.com/office/drawing/2014/main" val="3155436787"/>
                  </a:ext>
                </a:extLst>
              </a:tr>
              <a:tr h="428122">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440803940"/>
                  </a:ext>
                </a:extLst>
              </a:tr>
            </a:tbl>
          </a:graphicData>
        </a:graphic>
      </p:graphicFrame>
    </p:spTree>
    <p:extLst>
      <p:ext uri="{BB962C8B-B14F-4D97-AF65-F5344CB8AC3E}">
        <p14:creationId xmlns:p14="http://schemas.microsoft.com/office/powerpoint/2010/main" val="2500711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Validez de cursada </a:t>
            </a:r>
            <a:r>
              <a:rPr lang="es-ES" dirty="0" smtClean="0"/>
              <a:t>-</a:t>
            </a:r>
            <a:endParaRPr lang="en-US" dirty="0"/>
          </a:p>
        </p:txBody>
      </p:sp>
      <p:sp>
        <p:nvSpPr>
          <p:cNvPr id="3" name="Marcador de contenido 2"/>
          <p:cNvSpPr>
            <a:spLocks noGrp="1"/>
          </p:cNvSpPr>
          <p:nvPr>
            <p:ph idx="1"/>
          </p:nvPr>
        </p:nvSpPr>
        <p:spPr/>
        <p:txBody>
          <a:bodyPr/>
          <a:lstStyle/>
          <a:p>
            <a:r>
              <a:rPr lang="es-ES" b="1" dirty="0"/>
              <a:t>6. Las unidades curriculares aprobadas y pendientes de acreditación tendrán una validez de ocho turnos de acreditación final consecutivos a partir del último año que se desarrolló en el diseño anterior (ver cuadro). Durante ese período las Instituciones conformarán mesas de examen para estudiantes regulares o libres. Las unidades curriculares que no se acrediten durante ese período se deberán cursar o rendir en carácter de “libre” en la unidad curricular del nuevo diseño cuya equivalencia estipula las tablas correspondientes en los Anexos 5 ( cinco) y 6( seis).</a:t>
            </a:r>
            <a:endParaRPr lang="en-US" b="1" dirty="0"/>
          </a:p>
          <a:p>
            <a:pPr marL="0" indent="0">
              <a:buNone/>
            </a:pPr>
            <a:endParaRPr lang="en-US" dirty="0"/>
          </a:p>
        </p:txBody>
      </p:sp>
    </p:spTree>
    <p:extLst>
      <p:ext uri="{BB962C8B-B14F-4D97-AF65-F5344CB8AC3E}">
        <p14:creationId xmlns:p14="http://schemas.microsoft.com/office/powerpoint/2010/main" val="538772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Formularios</a:t>
            </a:r>
            <a:endParaRPr lang="en-US" b="1" dirty="0"/>
          </a:p>
        </p:txBody>
      </p:sp>
      <p:sp>
        <p:nvSpPr>
          <p:cNvPr id="3" name="Marcador de contenido 2"/>
          <p:cNvSpPr>
            <a:spLocks noGrp="1"/>
          </p:cNvSpPr>
          <p:nvPr>
            <p:ph idx="1"/>
          </p:nvPr>
        </p:nvSpPr>
        <p:spPr/>
        <p:txBody>
          <a:bodyPr/>
          <a:lstStyle/>
          <a:p>
            <a:r>
              <a:rPr lang="es-ES" b="1" dirty="0"/>
              <a:t>Formulario 1</a:t>
            </a:r>
            <a:r>
              <a:rPr lang="es-ES" dirty="0"/>
              <a:t>: Solicitud de opción de permanencia o cambio al nuevo Diseño </a:t>
            </a:r>
            <a:r>
              <a:rPr lang="es-ES" dirty="0" smtClean="0"/>
              <a:t>Curricular</a:t>
            </a:r>
          </a:p>
          <a:p>
            <a:r>
              <a:rPr lang="es-ES" b="1" dirty="0"/>
              <a:t>Formulario 2</a:t>
            </a:r>
            <a:r>
              <a:rPr lang="es-ES" dirty="0"/>
              <a:t>: Notificación de Condiciones académicas para continuar sus estudios en el diseño curricular por el que inició la carrera </a:t>
            </a:r>
            <a:endParaRPr lang="es-ES" dirty="0" smtClean="0"/>
          </a:p>
          <a:p>
            <a:r>
              <a:rPr lang="es-ES" b="1" dirty="0"/>
              <a:t>Formulario 3</a:t>
            </a:r>
            <a:r>
              <a:rPr lang="es-ES" dirty="0"/>
              <a:t>: Situación académica para la continuidad de trayectorias en los nuevos diseños </a:t>
            </a:r>
            <a:endParaRPr lang="en-US" dirty="0"/>
          </a:p>
        </p:txBody>
      </p:sp>
    </p:spTree>
    <p:extLst>
      <p:ext uri="{BB962C8B-B14F-4D97-AF65-F5344CB8AC3E}">
        <p14:creationId xmlns:p14="http://schemas.microsoft.com/office/powerpoint/2010/main" val="3824019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Atrasos académico y </a:t>
            </a:r>
            <a:r>
              <a:rPr lang="es-ES" b="1" dirty="0" err="1" smtClean="0"/>
              <a:t>recursado</a:t>
            </a:r>
            <a:endParaRPr lang="en-US" b="1" dirty="0"/>
          </a:p>
        </p:txBody>
      </p:sp>
      <p:sp>
        <p:nvSpPr>
          <p:cNvPr id="3" name="Marcador de contenido 2"/>
          <p:cNvSpPr>
            <a:spLocks noGrp="1"/>
          </p:cNvSpPr>
          <p:nvPr>
            <p:ph idx="1"/>
          </p:nvPr>
        </p:nvSpPr>
        <p:spPr/>
        <p:txBody>
          <a:bodyPr/>
          <a:lstStyle/>
          <a:p>
            <a:r>
              <a:rPr lang="es-ES" dirty="0"/>
              <a:t>7. Cuando una/un estudiante deba cursar o volver a cursar, una unidad curricular que ya no se ofrece debido a la implementación del nuevo diseño, podrá hacerlo en la unidad curricular del nuevo diseño según se establece se estipula en las tablas de equivalencias dispuestas en los Anexos 5 y 6 de la presente disposición.</a:t>
            </a:r>
            <a:endParaRPr lang="en-US" dirty="0"/>
          </a:p>
        </p:txBody>
      </p:sp>
    </p:spTree>
    <p:extLst>
      <p:ext uri="{BB962C8B-B14F-4D97-AF65-F5344CB8AC3E}">
        <p14:creationId xmlns:p14="http://schemas.microsoft.com/office/powerpoint/2010/main" val="239679535"/>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57</TotalTime>
  <Words>1058</Words>
  <Application>Microsoft Office PowerPoint</Application>
  <PresentationFormat>Panorámica</PresentationFormat>
  <Paragraphs>54</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Trebuchet MS</vt:lpstr>
      <vt:lpstr>Wingdings 3</vt:lpstr>
      <vt:lpstr>Faceta</vt:lpstr>
      <vt:lpstr>  Condiciones Institucionales para la continuidad académica de las y los estudiantes en el marco de la implementación de nuevos diseños curriculares de los Profesorados </vt:lpstr>
      <vt:lpstr>Condiciones Institucionales para la continuidad académica de las y los estudiantes en el marco de la implementación de nuevos diseños curriculares</vt:lpstr>
      <vt:lpstr>El Plan de acompañamiento deberá contemplar</vt:lpstr>
      <vt:lpstr>Pautas para la solicitud de cambio a los nuevos diseños curriculares de los profesorados de Educación Secundaria</vt:lpstr>
      <vt:lpstr>Condiciones académicas para la continuidad de la trayectoria formativa de las y los estudiantes en los diseños curriculares Resoluciones 1860/17 y 1862/17</vt:lpstr>
      <vt:lpstr>Presentación de PowerPoint</vt:lpstr>
      <vt:lpstr>Validez de cursada -</vt:lpstr>
      <vt:lpstr>Formularios</vt:lpstr>
      <vt:lpstr>Atrasos académico y recursado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Graciela</dc:creator>
  <cp:lastModifiedBy>Graciela</cp:lastModifiedBy>
  <cp:revision>8</cp:revision>
  <dcterms:created xsi:type="dcterms:W3CDTF">2026-03-28T01:47:46Z</dcterms:created>
  <dcterms:modified xsi:type="dcterms:W3CDTF">2026-04-11T02:25:49Z</dcterms:modified>
</cp:coreProperties>
</file>