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4" r:id="rId4"/>
  </p:sldMasterIdLst>
  <p:notesMasterIdLst>
    <p:notesMasterId r:id="rId17"/>
  </p:notesMasterIdLst>
  <p:handoutMasterIdLst>
    <p:handoutMasterId r:id="rId18"/>
  </p:handoutMasterIdLst>
  <p:sldIdLst>
    <p:sldId id="256" r:id="rId5"/>
    <p:sldId id="257" r:id="rId6"/>
    <p:sldId id="258" r:id="rId7"/>
    <p:sldId id="259" r:id="rId8"/>
    <p:sldId id="260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 rtl="0"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1E42"/>
    <a:srgbClr val="E2DED9"/>
    <a:srgbClr val="FDFDFD"/>
    <a:srgbClr val="DED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00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DF9D239C-1190-43A9-AE2F-2A428BF78D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CAC6CE9-384C-4E83-A2DA-DEBAE16419B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89F477-2BDD-4626-A63E-63E474AB0704}" type="datetimeFigureOut">
              <a:rPr lang="es-ES" smtClean="0"/>
              <a:t>01/04/2026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8772BCF-F8C0-48E5-BCA9-5E1D2719209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0D634DB-2A2B-49F2-A29E-1FE446F9BF2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537EA4-D327-44B5-9754-F695353D09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8527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F3A8D7-F291-40E8-82E2-9D068E3C320E}" type="datetimeFigureOut">
              <a:rPr lang="es-ES" smtClean="0"/>
              <a:t>01/04/2026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dirty="0"/>
              <a:t>Editar estilos de texto del patrón</a:t>
            </a:r>
            <a:endParaRPr lang="es-ES" dirty="0"/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E6B04-FF94-4824-8AC7-B357DFA5D20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740963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E6B04-FF94-4824-8AC7-B357DFA5D20C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4920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E6B04-FF94-4824-8AC7-B357DFA5D20C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963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E6B04-FF94-4824-8AC7-B357DFA5D20C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8748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E6B04-FF94-4824-8AC7-B357DFA5D20C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6797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E6B04-FF94-4824-8AC7-B357DFA5D20C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6289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E6B04-FF94-4824-8AC7-B357DFA5D20C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5827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E6B04-FF94-4824-8AC7-B357DFA5D20C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4930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77464" y="802298"/>
            <a:ext cx="8637073" cy="2541431"/>
          </a:xfrm>
        </p:spPr>
        <p:txBody>
          <a:bodyPr bIns="0" rtlCol="0" anchor="b">
            <a:normAutofit/>
          </a:bodyPr>
          <a:lstStyle>
            <a:lvl1pPr algn="l">
              <a:defRPr sz="66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77464" y="3531204"/>
            <a:ext cx="8637072" cy="977621"/>
          </a:xfrm>
        </p:spPr>
        <p:txBody>
          <a:bodyPr tIns="91440" bIns="91440" rtlCol="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smtClean="0"/>
              <a:t>Haga clic para editar el estilo de subtítulo del patrón</a:t>
            </a:r>
            <a:endParaRPr lang="es-ES" noProof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913821" y="6370429"/>
            <a:ext cx="3500715" cy="309201"/>
          </a:xfrm>
        </p:spPr>
        <p:txBody>
          <a:bodyPr rtlCol="0"/>
          <a:lstStyle/>
          <a:p>
            <a:pPr rtl="0"/>
            <a:fld id="{0E7F622B-E6B4-4F80-8BBF-81F0DC9806D7}" type="datetime1">
              <a:rPr lang="es-ES" noProof="0" smtClean="0"/>
              <a:t>01/04/2026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1777464" y="6370430"/>
            <a:ext cx="4973915" cy="309201"/>
          </a:xfrm>
        </p:spPr>
        <p:txBody>
          <a:bodyPr rtlCol="0"/>
          <a:lstStyle/>
          <a:p>
            <a:pPr rtl="0"/>
            <a:r>
              <a:rPr lang="es-ES" noProof="0"/>
              <a:t>Agregue un pie de página aquí</a:t>
            </a:r>
          </a:p>
        </p:txBody>
      </p:sp>
      <p:cxnSp>
        <p:nvCxnSpPr>
          <p:cNvPr id="15" name="Conector recto 14"/>
          <p:cNvCxnSpPr/>
          <p:nvPr/>
        </p:nvCxnSpPr>
        <p:spPr>
          <a:xfrm>
            <a:off x="1777464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400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ángulo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ángulo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rtlCol="0" anchor="b">
            <a:normAutofit/>
          </a:bodyPr>
          <a:lstStyle>
            <a:lvl1pPr>
              <a:defRPr sz="32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rtlCol="0"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450329" y="3145992"/>
            <a:ext cx="5524404" cy="2003742"/>
          </a:xfrm>
        </p:spPr>
        <p:txBody>
          <a:bodyPr rtlCol="0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7236069" y="6332578"/>
            <a:ext cx="4315852" cy="320123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97D87636-8F03-4ABF-A4F8-50139785D1FF}" type="datetime1">
              <a:rPr lang="es-ES" noProof="0" smtClean="0"/>
              <a:t>01/04/2026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1447382" y="6332578"/>
            <a:ext cx="5541004" cy="320931"/>
          </a:xfrm>
        </p:spPr>
        <p:txBody>
          <a:bodyPr rtlCol="0"/>
          <a:lstStyle/>
          <a:p>
            <a:pPr rtl="0"/>
            <a:r>
              <a:rPr lang="es-ES" noProof="0"/>
              <a:t>Agregue un pie de página aquí</a:t>
            </a:r>
          </a:p>
        </p:txBody>
      </p:sp>
      <p:cxnSp>
        <p:nvCxnSpPr>
          <p:cNvPr id="31" name="Conector recto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589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 rtlCol="0" anchor="t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FF45FF8-8742-4901-8D0E-C0713086BBD9}" type="datetime1">
              <a:rPr lang="es-ES" noProof="0" smtClean="0"/>
              <a:t>01/04/2026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 aquí</a:t>
            </a:r>
          </a:p>
        </p:txBody>
      </p:sp>
      <p:cxnSp>
        <p:nvCxnSpPr>
          <p:cNvPr id="33" name="Conector recto 32"/>
          <p:cNvCxnSpPr/>
          <p:nvPr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ítulo 5">
            <a:extLst>
              <a:ext uri="{FF2B5EF4-FFF2-40B4-BE49-F238E27FC236}">
                <a16:creationId xmlns:a16="http://schemas.microsoft.com/office/drawing/2014/main" id="{C414FF1F-6558-4E39-87DB-276E44F54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5688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887950"/>
          </a:xfrm>
        </p:spPr>
        <p:txBody>
          <a:bodyPr rtlCol="0" anchor="b">
            <a:normAutofit/>
          </a:bodyPr>
          <a:lstStyle>
            <a:lvl1pPr algn="l">
              <a:defRPr sz="36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1780777" y="3806195"/>
            <a:ext cx="8630446" cy="1012929"/>
          </a:xfrm>
        </p:spPr>
        <p:txBody>
          <a:bodyPr tIns="91440" rtlCol="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995A53-3E49-4F2C-A8F9-FE8CCAEAEA7C}" type="datetime1">
              <a:rPr lang="es-ES" noProof="0" smtClean="0"/>
              <a:t>01/04/2026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 aquí</a:t>
            </a:r>
          </a:p>
        </p:txBody>
      </p:sp>
      <p:cxnSp>
        <p:nvCxnSpPr>
          <p:cNvPr id="15" name="Conector recto 14"/>
          <p:cNvCxnSpPr/>
          <p:nvPr/>
        </p:nvCxnSpPr>
        <p:spPr>
          <a:xfrm>
            <a:off x="1780777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136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contenido 2"/>
          <p:cNvSpPr>
            <a:spLocks noGrp="1"/>
          </p:cNvSpPr>
          <p:nvPr>
            <p:ph sz="half" idx="1" hasCustomPrompt="1"/>
          </p:nvPr>
        </p:nvSpPr>
        <p:spPr>
          <a:xfrm>
            <a:off x="1292239" y="2161853"/>
            <a:ext cx="4645152" cy="3448595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258679" y="2168318"/>
            <a:ext cx="4645152" cy="3441520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E03627-6263-414B-B952-C81F45D1288D}" type="datetime1">
              <a:rPr lang="es-ES" noProof="0" smtClean="0"/>
              <a:t>01/04/2026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 aquí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715607D-9DE2-4687-AAF8-EF2427252A90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ítulo 6">
            <a:extLst>
              <a:ext uri="{FF2B5EF4-FFF2-40B4-BE49-F238E27FC236}">
                <a16:creationId xmlns:a16="http://schemas.microsoft.com/office/drawing/2014/main" id="{2F96D46B-C1B8-46AB-87DF-61A8058B1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77750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1287315" y="1950795"/>
            <a:ext cx="4645152" cy="801943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1287315" y="2755515"/>
            <a:ext cx="4645152" cy="2644457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252486" y="1954249"/>
            <a:ext cx="4645152" cy="802237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 hasCustomPrompt="1"/>
          </p:nvPr>
        </p:nvSpPr>
        <p:spPr>
          <a:xfrm>
            <a:off x="6252486" y="2752737"/>
            <a:ext cx="4645152" cy="2637371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CBF822C-B2F2-4DB2-B61E-64497095D021}" type="datetime1">
              <a:rPr lang="es-ES" noProof="0" smtClean="0"/>
              <a:t>01/04/2026</a:t>
            </a:fld>
            <a:endParaRPr lang="es-ES" noProof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 aquí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C384AA55-1960-47F4-BA3C-E97A6F2D0B19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ítulo 8">
            <a:extLst>
              <a:ext uri="{FF2B5EF4-FFF2-40B4-BE49-F238E27FC236}">
                <a16:creationId xmlns:a16="http://schemas.microsoft.com/office/drawing/2014/main" id="{09471694-1220-4CFC-A31F-622E5D3DE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98174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88CE40-1FB4-4444-992F-B28C07C8A7BB}" type="datetime1">
              <a:rPr lang="es-ES" noProof="0" smtClean="0"/>
              <a:t>01/04/2026</a:t>
            </a:fld>
            <a:endParaRPr lang="es-ES" noProof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 aquí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ítulo 4">
            <a:extLst>
              <a:ext uri="{FF2B5EF4-FFF2-40B4-BE49-F238E27FC236}">
                <a16:creationId xmlns:a16="http://schemas.microsoft.com/office/drawing/2014/main" id="{3DF0054B-B64C-418E-A1B8-428EE4A1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53955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7F87F5E-3F3E-4EF8-8C6C-BC05FAB4719B}" type="datetime1">
              <a:rPr lang="es-ES" noProof="0" smtClean="0"/>
              <a:t>01/04/2026</a:t>
            </a:fld>
            <a:endParaRPr lang="es-ES" noProof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 aquí </a:t>
            </a:r>
          </a:p>
        </p:txBody>
      </p:sp>
    </p:spTree>
    <p:extLst>
      <p:ext uri="{BB962C8B-B14F-4D97-AF65-F5344CB8AC3E}">
        <p14:creationId xmlns:p14="http://schemas.microsoft.com/office/powerpoint/2010/main" val="3771245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095246" y="1645522"/>
            <a:ext cx="5807176" cy="3840852"/>
          </a:xfrm>
        </p:spPr>
        <p:txBody>
          <a:bodyPr rtlCol="0" anchor="ctr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290909" y="1645522"/>
            <a:ext cx="3600000" cy="383672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0D5B8F-5073-42FA-8A4F-25EF6A835D7E}" type="datetime1">
              <a:rPr lang="es-ES" noProof="0" smtClean="0"/>
              <a:t>01/04/2026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 aquí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ítulo 6">
            <a:extLst>
              <a:ext uri="{FF2B5EF4-FFF2-40B4-BE49-F238E27FC236}">
                <a16:creationId xmlns:a16="http://schemas.microsoft.com/office/drawing/2014/main" id="{1B74F78C-6D32-47C3-ABB2-6E7092A9C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281653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y galería 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1300394" y="3128470"/>
            <a:ext cx="3024000" cy="1906565"/>
          </a:xfrm>
        </p:spPr>
        <p:txBody>
          <a:bodyPr rtlCol="0" anchor="ctr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7873638" y="5144980"/>
            <a:ext cx="3036438" cy="80740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9890F71-96A5-4A35-A2E3-C85E7E8C4C71}" type="datetime1">
              <a:rPr lang="es-ES" noProof="0" smtClean="0"/>
              <a:t>01/04/2026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 aquí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9DE9A20D-024F-4A17-9B20-526AA4037253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602108" y="3128470"/>
            <a:ext cx="3024000" cy="1906565"/>
          </a:xfrm>
        </p:spPr>
        <p:txBody>
          <a:bodyPr rtlCol="0" anchor="ctr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37D8F60F-F9DD-4AAC-BF28-C004CCDF2D6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873638" y="3128470"/>
            <a:ext cx="3024000" cy="1906565"/>
          </a:xfrm>
        </p:spPr>
        <p:txBody>
          <a:bodyPr rtlCol="0" anchor="ctr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1" name="Marcador de texto 3">
            <a:extLst>
              <a:ext uri="{FF2B5EF4-FFF2-40B4-BE49-F238E27FC236}">
                <a16:creationId xmlns:a16="http://schemas.microsoft.com/office/drawing/2014/main" id="{8F09FDD8-5B1C-4AAA-8EEC-0A77C9E477D1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4595889" y="5144979"/>
            <a:ext cx="3036438" cy="80740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2" name="Marcador de posición de texto 3">
            <a:extLst>
              <a:ext uri="{FF2B5EF4-FFF2-40B4-BE49-F238E27FC236}">
                <a16:creationId xmlns:a16="http://schemas.microsoft.com/office/drawing/2014/main" id="{E6DF0B7E-E17E-4875-966D-4DE67F755B71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1306587" y="5144978"/>
            <a:ext cx="3036438" cy="80740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5685D963-B130-47E9-AFCC-AEBED2B1155B}"/>
              </a:ext>
            </a:extLst>
          </p:cNvPr>
          <p:cNvCxnSpPr>
            <a:cxnSpLocks/>
          </p:cNvCxnSpPr>
          <p:nvPr userDrawn="1"/>
        </p:nvCxnSpPr>
        <p:spPr>
          <a:xfrm>
            <a:off x="448407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2FA9B6CF-713A-4942-BE35-A61AFCDDFD3D}"/>
              </a:ext>
            </a:extLst>
          </p:cNvPr>
          <p:cNvCxnSpPr>
            <a:cxnSpLocks/>
          </p:cNvCxnSpPr>
          <p:nvPr userDrawn="1"/>
        </p:nvCxnSpPr>
        <p:spPr>
          <a:xfrm>
            <a:off x="775774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Marcador de texto 18">
            <a:extLst>
              <a:ext uri="{FF2B5EF4-FFF2-40B4-BE49-F238E27FC236}">
                <a16:creationId xmlns:a16="http://schemas.microsoft.com/office/drawing/2014/main" id="{93809A32-C7A4-4739-994B-BE492F855A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90908" y="1617663"/>
            <a:ext cx="9618391" cy="1336675"/>
          </a:xfrm>
        </p:spPr>
        <p:txBody>
          <a:bodyPr rtlCol="0">
            <a:no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2C1ABD52-D5FE-4FC2-8449-5DA0E5285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242703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13" cstate="screen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94363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7396923" y="6340793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rtl="0"/>
            <a:fld id="{06768A12-3652-457F-9AFE-E44E47D90EAE}" type="datetime1">
              <a:rPr lang="es-ES" noProof="0" smtClean="0"/>
              <a:t>01/04/2026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294364" y="6339730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Agregue un pie de página aquí</a:t>
            </a:r>
          </a:p>
        </p:txBody>
      </p:sp>
      <p:cxnSp>
        <p:nvCxnSpPr>
          <p:cNvPr id="10" name="Conector recto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58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6" r:id="rId9"/>
    <p:sldLayoutId id="2147483693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es-es/article/editar-la-presentaci%c3%b3n-de-la-escuela-44445997-6769-4d44-8b30-f9e3050adbfb?omkt=es-ES&amp;ui=es-ES&amp;rs=es-ES&amp;ad=E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3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DCA56C-7A25-4BD4-AA72-5256E68BE4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s-ES" dirty="0" smtClean="0"/>
              <a:t>Pruebas de selección </a:t>
            </a:r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BBCF363-1123-45B1-8A9A-ABCDA40EF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7464" y="3575164"/>
            <a:ext cx="8637072" cy="977621"/>
          </a:xfrm>
        </p:spPr>
        <p:txBody>
          <a:bodyPr rtlCol="0"/>
          <a:lstStyle/>
          <a:p>
            <a:pPr rtl="0"/>
            <a:r>
              <a:rPr lang="es-ES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Resolución 6179/25</a:t>
            </a:r>
            <a:endParaRPr lang="es-ES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0429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4363" y="304801"/>
            <a:ext cx="9603275" cy="1548954"/>
          </a:xfrm>
        </p:spPr>
        <p:txBody>
          <a:bodyPr/>
          <a:lstStyle/>
          <a:p>
            <a:r>
              <a:rPr lang="es-ES" dirty="0"/>
              <a:t>Estructura de la propuesta pedagógica de la Unidad Curricular </a:t>
            </a: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525" y="1609725"/>
            <a:ext cx="8286750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769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Instrumento de evaluación Clase Pública </a:t>
            </a:r>
            <a:endParaRPr lang="en-U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450" y="2305210"/>
            <a:ext cx="8267700" cy="272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137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4363" y="352425"/>
            <a:ext cx="9603275" cy="1501329"/>
          </a:xfrm>
        </p:spPr>
        <p:txBody>
          <a:bodyPr/>
          <a:lstStyle/>
          <a:p>
            <a:r>
              <a:rPr lang="es-ES" dirty="0"/>
              <a:t>Instrumento de evaluación de la Entrevista de la Unidad Curricular</a:t>
            </a:r>
            <a:r>
              <a:rPr lang="es-ES" dirty="0" smtClean="0"/>
              <a:t>. </a:t>
            </a:r>
            <a:endParaRPr lang="en-U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825" y="1695451"/>
            <a:ext cx="7991475" cy="332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941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3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</p:spPr>
        <p:txBody>
          <a:bodyPr rtlCol="0"/>
          <a:lstStyle/>
          <a:p>
            <a:pPr rtl="0"/>
            <a:r>
              <a:rPr lang="es-ES" dirty="0" smtClean="0"/>
              <a:t>Resolución 6179/25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0" lvl="0" indent="0">
              <a:buNone/>
            </a:pPr>
            <a:r>
              <a:rPr lang="es-ES" dirty="0" smtClean="0"/>
              <a:t>Es el </a:t>
            </a:r>
            <a:r>
              <a:rPr lang="es-ES" u="sng" dirty="0" smtClean="0"/>
              <a:t>marco </a:t>
            </a:r>
            <a:r>
              <a:rPr lang="es-ES" u="sng" dirty="0"/>
              <a:t>normativo y procedimental </a:t>
            </a:r>
            <a:r>
              <a:rPr lang="es-ES" dirty="0"/>
              <a:t>para </a:t>
            </a:r>
            <a:r>
              <a:rPr lang="es-ES" u="sng" dirty="0"/>
              <a:t>la cobertura provisional y/o suplente </a:t>
            </a:r>
            <a:r>
              <a:rPr lang="es-ES" dirty="0"/>
              <a:t>de </a:t>
            </a:r>
            <a:r>
              <a:rPr lang="es-ES" b="1" dirty="0"/>
              <a:t>módulos/horas cátedra de Unidades Curriculares y cargos de base -Preceptores/as, Encargados/as de Medios, Bibliotecarios/as, Intérprete Pedagógico de Lengua de Señas Argentina - Español, y módulos de Fonoaudiólogos/as- </a:t>
            </a:r>
            <a:r>
              <a:rPr lang="es-ES" dirty="0"/>
              <a:t>en el Nivel Superior de la Provincia de Buenos </a:t>
            </a:r>
            <a:r>
              <a:rPr lang="es-ES" dirty="0" smtClean="0"/>
              <a:t>Aires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94298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</p:spPr>
        <p:txBody>
          <a:bodyPr rtlCol="0"/>
          <a:lstStyle/>
          <a:p>
            <a:pPr rtl="0"/>
            <a:r>
              <a:rPr lang="es-ES" dirty="0" smtClean="0"/>
              <a:t>Vigencia de los listados 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es-ES" dirty="0"/>
              <a:t>La cobertura de módulos/horas cátedra y cargos docentes se realiza mediante los listados resultantes de las Pruebas de Selección. La </a:t>
            </a:r>
            <a:r>
              <a:rPr lang="es-ES" b="1" dirty="0"/>
              <a:t>vigencia </a:t>
            </a:r>
            <a:r>
              <a:rPr lang="es-ES" dirty="0"/>
              <a:t>de estos listados es de </a:t>
            </a:r>
            <a:r>
              <a:rPr lang="es-ES" b="1" dirty="0"/>
              <a:t>36 meses </a:t>
            </a:r>
            <a:r>
              <a:rPr lang="es-ES" dirty="0"/>
              <a:t>a partir de la finalización del procedimiento de las pruebas de selección y la notificación del orden de mérito a las y los </a:t>
            </a:r>
            <a:r>
              <a:rPr lang="es-ES" dirty="0" smtClean="0"/>
              <a:t>aspirantes</a:t>
            </a:r>
            <a:endParaRPr lang="es-ES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431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</p:spPr>
        <p:txBody>
          <a:bodyPr rtlCol="0"/>
          <a:lstStyle/>
          <a:p>
            <a:r>
              <a:rPr lang="es-ES" b="1" dirty="0"/>
              <a:t>Orden de Cobertura por SAD </a:t>
            </a:r>
            <a:r>
              <a:rPr lang="en-US" dirty="0"/>
              <a:t/>
            </a:r>
            <a:br>
              <a:rPr lang="en-US" dirty="0"/>
            </a:b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90676"/>
            <a:ext cx="9603275" cy="3875670"/>
          </a:xfrm>
        </p:spPr>
        <p:txBody>
          <a:bodyPr rtlCol="0">
            <a:normAutofit fontScale="85000" lnSpcReduction="10000"/>
          </a:bodyPr>
          <a:lstStyle/>
          <a:p>
            <a:r>
              <a:rPr lang="es-ES" dirty="0" smtClean="0"/>
              <a:t>1</a:t>
            </a:r>
            <a:r>
              <a:rPr lang="es-ES" dirty="0"/>
              <a:t>. </a:t>
            </a:r>
            <a:r>
              <a:rPr lang="es-ES" b="1" dirty="0"/>
              <a:t>Listados institucionales </a:t>
            </a:r>
            <a:r>
              <a:rPr lang="es-ES" b="1" dirty="0" smtClean="0"/>
              <a:t>vigentes</a:t>
            </a:r>
          </a:p>
          <a:p>
            <a:r>
              <a:rPr lang="es-ES" b="1" dirty="0"/>
              <a:t> </a:t>
            </a:r>
            <a:r>
              <a:rPr lang="es-ES" dirty="0" smtClean="0"/>
              <a:t>2</a:t>
            </a:r>
            <a:r>
              <a:rPr lang="es-ES" dirty="0"/>
              <a:t>. </a:t>
            </a:r>
            <a:r>
              <a:rPr lang="es-ES" b="1" dirty="0"/>
              <a:t>Listado distrital </a:t>
            </a:r>
            <a:endParaRPr lang="en-US" dirty="0"/>
          </a:p>
          <a:p>
            <a:r>
              <a:rPr lang="es-ES" dirty="0" smtClean="0"/>
              <a:t>3. </a:t>
            </a:r>
            <a:r>
              <a:rPr lang="es-ES" b="1" dirty="0" smtClean="0"/>
              <a:t>Listado </a:t>
            </a:r>
            <a:r>
              <a:rPr lang="es-ES" b="1" dirty="0"/>
              <a:t>distritos vecinos </a:t>
            </a:r>
            <a:endParaRPr lang="en-US" dirty="0"/>
          </a:p>
          <a:p>
            <a:r>
              <a:rPr lang="es-ES" dirty="0" smtClean="0"/>
              <a:t>4</a:t>
            </a:r>
            <a:r>
              <a:rPr lang="es-ES" dirty="0"/>
              <a:t>. </a:t>
            </a:r>
            <a:r>
              <a:rPr lang="es-ES" b="1" dirty="0"/>
              <a:t>Excepciones </a:t>
            </a:r>
            <a:r>
              <a:rPr lang="es-ES" dirty="0"/>
              <a:t>establecidas en el Capítulo 5 (Ítems 5.2.1 y 5.2.2). Sólo para los casos y/o situaciones allí establecidas. </a:t>
            </a:r>
            <a:endParaRPr lang="en-US" dirty="0"/>
          </a:p>
          <a:p>
            <a:r>
              <a:rPr lang="es-ES" dirty="0"/>
              <a:t>5. </a:t>
            </a:r>
            <a:r>
              <a:rPr lang="es-ES" b="1" dirty="0"/>
              <a:t>Segundo llamado </a:t>
            </a:r>
            <a:r>
              <a:rPr lang="es-ES" dirty="0"/>
              <a:t>a la Prueba de Selección institucional (si las instancias anteriores no arrojaron merituados o postulantes que acepten). Si cumplidos los pasos 1 a 4 no hubiese merituados, ningún merituado acepte el ofrecimiento o no esté en condiciones de ser designada o designado. </a:t>
            </a:r>
            <a:endParaRPr lang="en-US" dirty="0"/>
          </a:p>
          <a:p>
            <a:r>
              <a:rPr lang="es-ES" b="1" i="1" dirty="0"/>
              <a:t>1.2.2 Designación ad-</a:t>
            </a:r>
            <a:r>
              <a:rPr lang="es-ES" b="1" i="1" dirty="0" err="1"/>
              <a:t>referendum</a:t>
            </a:r>
            <a:r>
              <a:rPr lang="es-ES" i="1" dirty="0"/>
              <a:t>: Hasta tanto se complete el proceso de Prueba de Selección, se procederá a designar como docente </a:t>
            </a:r>
            <a:r>
              <a:rPr lang="es-ES" b="1" i="1" dirty="0"/>
              <a:t>ad-</a:t>
            </a:r>
            <a:r>
              <a:rPr lang="es-ES" b="1" i="1" dirty="0" err="1"/>
              <a:t>referendum</a:t>
            </a:r>
            <a:r>
              <a:rPr lang="es-ES" b="1" i="1" dirty="0"/>
              <a:t> </a:t>
            </a:r>
            <a:r>
              <a:rPr lang="es-ES" i="1" dirty="0"/>
              <a:t>—a cargo—, a quien, entre los aspirantes que hayan presentado la propuesta pedagógica, cuente con el </a:t>
            </a:r>
            <a:r>
              <a:rPr lang="es-ES" b="1" i="1" dirty="0"/>
              <a:t>mayor puntaje según el Artículo 60 </a:t>
            </a:r>
            <a:r>
              <a:rPr lang="es-ES" i="1" dirty="0"/>
              <a:t>del Estatuto del Docente. </a:t>
            </a:r>
            <a:endParaRPr lang="en-US" i="1" dirty="0"/>
          </a:p>
          <a:p>
            <a:pPr marL="0" lvl="0" indent="0" rtl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12936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29E978-9605-417C-951F-53F4926CF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909" y="798974"/>
            <a:ext cx="9610182" cy="601226"/>
          </a:xfrm>
        </p:spPr>
        <p:txBody>
          <a:bodyPr rtlCol="0">
            <a:normAutofit/>
          </a:bodyPr>
          <a:lstStyle/>
          <a:p>
            <a:r>
              <a:rPr lang="es-ES" dirty="0" smtClean="0"/>
              <a:t>Instancias de la Prueba de </a:t>
            </a:r>
            <a:r>
              <a:rPr lang="es-ES" dirty="0" err="1" smtClean="0"/>
              <a:t>Seleccion</a:t>
            </a:r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986B87E-83DC-455A-94FE-3896589031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05233" y="1649649"/>
            <a:ext cx="8881791" cy="3836725"/>
          </a:xfrm>
        </p:spPr>
        <p:txBody>
          <a:bodyPr rtlCol="0">
            <a:normAutofit/>
          </a:bodyPr>
          <a:lstStyle/>
          <a:p>
            <a:r>
              <a:rPr lang="es-ES" b="1" dirty="0" smtClean="0"/>
              <a:t>-</a:t>
            </a:r>
            <a:r>
              <a:rPr lang="es-ES" b="1" dirty="0"/>
              <a:t>1ª Instancia: Evaluación de Títulos y Antecedentes </a:t>
            </a:r>
            <a:endParaRPr lang="en-US" dirty="0"/>
          </a:p>
          <a:p>
            <a:r>
              <a:rPr lang="es-ES" b="1" dirty="0"/>
              <a:t>-2ª Instancia: Presentación de la Propuesta Pedagógica </a:t>
            </a:r>
            <a:endParaRPr lang="en-US" dirty="0"/>
          </a:p>
          <a:p>
            <a:r>
              <a:rPr lang="es-ES" b="1" dirty="0"/>
              <a:t>-3ª Instancia: Clase Pública </a:t>
            </a:r>
            <a:endParaRPr lang="en-US" dirty="0"/>
          </a:p>
          <a:p>
            <a:r>
              <a:rPr lang="es-ES" b="1" dirty="0"/>
              <a:t>-4ª Instancia: Entrevista </a:t>
            </a:r>
            <a:endParaRPr lang="en-US" dirty="0"/>
          </a:p>
          <a:p>
            <a:pPr rtl="0"/>
            <a:endParaRPr lang="es-ES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024C14A-E496-4FF0-8939-7E31F6B95C48}"/>
              </a:ext>
            </a:extLst>
          </p:cNvPr>
          <p:cNvSpPr txBox="1">
            <a:spLocks/>
          </p:cNvSpPr>
          <p:nvPr/>
        </p:nvSpPr>
        <p:spPr>
          <a:xfrm>
            <a:off x="5048983" y="5510822"/>
            <a:ext cx="5901227" cy="778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spcBef>
                <a:spcPts val="600"/>
              </a:spcBef>
            </a:pPr>
            <a:endParaRPr lang="es-ES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098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FF222A-0050-42E6-8C3E-86E3C365C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909" y="428626"/>
            <a:ext cx="9610182" cy="704849"/>
          </a:xfrm>
        </p:spPr>
        <p:txBody>
          <a:bodyPr rtlCol="0">
            <a:normAutofit/>
          </a:bodyPr>
          <a:lstStyle/>
          <a:p>
            <a:pPr rtl="0"/>
            <a:r>
              <a:rPr lang="es-ES" dirty="0" smtClean="0"/>
              <a:t>Comisión Evaluadora</a:t>
            </a:r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196946F-82A2-4DBD-98DD-DB5D7C5DF01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 fontScale="55000" lnSpcReduction="20000"/>
          </a:bodyPr>
          <a:lstStyle/>
          <a:p>
            <a:pPr rtl="0"/>
            <a:r>
              <a:rPr lang="es-ES"/>
              <a:t>&lt; Inserte imágenes o dibujos de su invención en uso, con una descripción aquí &gt;</a:t>
            </a:r>
          </a:p>
          <a:p>
            <a:pPr rtl="0"/>
            <a:r>
              <a:rPr lang="es-ES"/>
              <a:t>* puede insertar una nueva diapositiva para estas imágenes y dibujos si lo necesita.</a:t>
            </a:r>
          </a:p>
          <a:p>
            <a:pPr rtl="0"/>
            <a:endParaRPr lang="es-ES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B15ED6EF-4F9A-41A9-B336-BFC6782228DF}"/>
              </a:ext>
            </a:extLst>
          </p:cNvPr>
          <p:cNvSpPr>
            <a:spLocks noGrp="1"/>
          </p:cNvSpPr>
          <p:nvPr>
            <p:ph type="body" sz="half" idx="14"/>
          </p:nvPr>
        </p:nvSpPr>
        <p:spPr/>
        <p:txBody>
          <a:bodyPr rtlCol="0">
            <a:normAutofit fontScale="55000" lnSpcReduction="20000"/>
          </a:bodyPr>
          <a:lstStyle/>
          <a:p>
            <a:pPr rtl="0"/>
            <a:r>
              <a:rPr lang="es-ES"/>
              <a:t>&lt; Inserte imágenes o dibujos de su invención en uso, con una descripción aquí &gt;</a:t>
            </a:r>
          </a:p>
          <a:p>
            <a:pPr rtl="0"/>
            <a:r>
              <a:rPr lang="es-ES"/>
              <a:t>* puede insertar una nueva diapositiva para estas imágenes y dibujos si lo necesita.</a:t>
            </a:r>
          </a:p>
          <a:p>
            <a:pPr rtl="0"/>
            <a:endParaRPr lang="es-ES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477A6E10-A1AB-44F7-B196-12B4EE7B21E6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 flipV="1">
            <a:off x="1306587" y="5952383"/>
            <a:ext cx="3036438" cy="45719"/>
          </a:xfrm>
        </p:spPr>
        <p:txBody>
          <a:bodyPr rtlCol="0">
            <a:normAutofit fontScale="25000" lnSpcReduction="20000"/>
          </a:bodyPr>
          <a:lstStyle/>
          <a:p>
            <a:pPr rtl="0"/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6"/>
          </p:nvPr>
        </p:nvSpPr>
        <p:spPr>
          <a:xfrm>
            <a:off x="1290908" y="1400201"/>
            <a:ext cx="9618391" cy="4597902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22" name="Marcador de contenido 2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974686"/>
              </p:ext>
            </p:extLst>
          </p:nvPr>
        </p:nvGraphicFramePr>
        <p:xfrm>
          <a:off x="723900" y="1133478"/>
          <a:ext cx="10648950" cy="544633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549650">
                  <a:extLst>
                    <a:ext uri="{9D8B030D-6E8A-4147-A177-3AD203B41FA5}">
                      <a16:colId xmlns:a16="http://schemas.microsoft.com/office/drawing/2014/main" val="1435808183"/>
                    </a:ext>
                  </a:extLst>
                </a:gridCol>
                <a:gridCol w="3549650">
                  <a:extLst>
                    <a:ext uri="{9D8B030D-6E8A-4147-A177-3AD203B41FA5}">
                      <a16:colId xmlns:a16="http://schemas.microsoft.com/office/drawing/2014/main" val="369009501"/>
                    </a:ext>
                  </a:extLst>
                </a:gridCol>
                <a:gridCol w="3549650">
                  <a:extLst>
                    <a:ext uri="{9D8B030D-6E8A-4147-A177-3AD203B41FA5}">
                      <a16:colId xmlns:a16="http://schemas.microsoft.com/office/drawing/2014/main" val="1703647990"/>
                    </a:ext>
                  </a:extLst>
                </a:gridCol>
              </a:tblGrid>
              <a:tr h="6223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Módulos/Horas Cátedra </a:t>
                      </a:r>
                      <a:endParaRPr lang="en-US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-Unidad Curricular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Cargos Docentes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606539"/>
                  </a:ext>
                </a:extLst>
              </a:tr>
              <a:tr h="918722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Representante 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Directivo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Directora o Director o miembro del equipo de conducción. De manera extraordinaria se podrá designar una o un docente en su representación.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Directora o Director o miembro del equipo de conducción. De manera extraordinaria se podrá designar una o un docente en su representación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3903254"/>
                  </a:ext>
                </a:extLst>
              </a:tr>
              <a:tr h="2578349">
                <a:tc>
                  <a:txBody>
                    <a:bodyPr/>
                    <a:lstStyle/>
                    <a:p>
                      <a:r>
                        <a:rPr lang="es-E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Docentes del IS 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Docente evaluador externo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Dos docentes del IS con dominio del diseño curricular y contenidos. 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Docente con dominio teórico-práctico competente en relación con la especialidad objeto de la convocatoria. Deberá proceder de otro IS, de una institución del sistema educativo provincial, Inspector/a de Educación, universidad o con desempeños relevantes en el área o sector profesional. 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deberá tener relación laboral alguna con la Institución.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Dos docentes con desempeño en el cargo convocado. Si el cargo no se encuentra cubierto en el IS convocante deberá ser de otro IS. </a:t>
                      </a:r>
                      <a:endParaRPr lang="en-US" sz="14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 Representante docente</a:t>
                      </a:r>
                      <a:endParaRPr 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5740219"/>
                  </a:ext>
                </a:extLst>
              </a:tr>
              <a:tr h="801783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Representante 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Estudiantil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975" marR="47625" indent="3810" algn="just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Encode Sans"/>
                          <a:ea typeface="Encode Sans"/>
                          <a:cs typeface="Encode Sans"/>
                        </a:rPr>
                        <a:t>Un/a representante estudiantil (mínimo 51% </a:t>
                      </a:r>
                      <a:r>
                        <a:rPr lang="es-ES" sz="1400" dirty="0" err="1">
                          <a:solidFill>
                            <a:srgbClr val="000000"/>
                          </a:solidFill>
                          <a:effectLst/>
                          <a:latin typeface="Encode Sans"/>
                          <a:ea typeface="Encode Sans"/>
                          <a:cs typeface="Encode Sans"/>
                        </a:rPr>
                        <a:t>UCs</a:t>
                      </a: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Encode Sans"/>
                          <a:ea typeface="Encode Sans"/>
                          <a:cs typeface="Encode Sans"/>
                        </a:rPr>
                        <a:t> acreditadas), con acuerdo del CAI.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49530" marR="3810" indent="5080" algn="just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Encode Sans"/>
                          <a:ea typeface="Encode Sans"/>
                          <a:cs typeface="Encode Sans"/>
                        </a:rPr>
                        <a:t>Un/a representante estudiantil (mínimo 51% </a:t>
                      </a:r>
                      <a:r>
                        <a:rPr lang="es-ES" sz="1400" dirty="0" err="1">
                          <a:solidFill>
                            <a:srgbClr val="000000"/>
                          </a:solidFill>
                          <a:effectLst/>
                          <a:latin typeface="Encode Sans"/>
                          <a:ea typeface="Encode Sans"/>
                          <a:cs typeface="Encode Sans"/>
                        </a:rPr>
                        <a:t>UCs</a:t>
                      </a: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Encode Sans"/>
                          <a:ea typeface="Encode Sans"/>
                          <a:cs typeface="Encode Sans"/>
                        </a:rPr>
                        <a:t> acreditadas), con acuerdo del CAI.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4065190437"/>
                  </a:ext>
                </a:extLst>
              </a:tr>
              <a:tr h="35563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1207076"/>
                  </a:ext>
                </a:extLst>
              </a:tr>
            </a:tbl>
          </a:graphicData>
        </a:graphic>
      </p:graphicFrame>
      <p:sp>
        <p:nvSpPr>
          <p:cNvPr id="6" name="Marcador de contenido 5"/>
          <p:cNvSpPr>
            <a:spLocks noGrp="1"/>
          </p:cNvSpPr>
          <p:nvPr>
            <p:ph idx="12"/>
          </p:nvPr>
        </p:nvSpPr>
        <p:spPr>
          <a:xfrm flipV="1">
            <a:off x="4608327" y="7103204"/>
            <a:ext cx="3024000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11" name="Marcador de contenido 10"/>
          <p:cNvSpPr>
            <a:spLocks noGrp="1"/>
          </p:cNvSpPr>
          <p:nvPr>
            <p:ph idx="13"/>
          </p:nvPr>
        </p:nvSpPr>
        <p:spPr>
          <a:xfrm>
            <a:off x="7885299" y="7148923"/>
            <a:ext cx="3024000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294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 smtClean="0"/>
              <a:t>Observador y situaciones especiales</a:t>
            </a:r>
            <a:endParaRPr lang="es-ES" dirty="0"/>
          </a:p>
        </p:txBody>
      </p:sp>
      <p:sp>
        <p:nvSpPr>
          <p:cNvPr id="8" name="Cuadro de texto 7">
            <a:hlinkClick r:id="rId3"/>
            <a:extLst>
              <a:ext uri="{FF2B5EF4-FFF2-40B4-BE49-F238E27FC236}">
                <a16:creationId xmlns:a16="http://schemas.microsoft.com/office/drawing/2014/main" id="{5FC6C278-4035-446A-A94B-030E792FDDF5}"/>
              </a:ext>
            </a:extLst>
          </p:cNvPr>
          <p:cNvSpPr txBox="1"/>
          <p:nvPr/>
        </p:nvSpPr>
        <p:spPr>
          <a:xfrm>
            <a:off x="1547813" y="2064562"/>
            <a:ext cx="9096374" cy="28883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ES" b="1"/>
              <a:t>3.2.3 Observador del CAI: </a:t>
            </a:r>
            <a:r>
              <a:rPr lang="es-ES"/>
              <a:t>El Consejo Académico Institucional (CAI) designará un observador como garante del proceso. </a:t>
            </a:r>
            <a:endParaRPr lang="en-US"/>
          </a:p>
          <a:p>
            <a:r>
              <a:rPr lang="es-ES" b="1"/>
              <a:t>3.2.4 </a:t>
            </a:r>
            <a:r>
              <a:rPr lang="es-ES"/>
              <a:t>Si un integrante del equipo de conducción aspirara a la cobertura, el miembro representante del equipo directivo a cargo de la CE será reemplazado por un Inspector o Inspectora de área que no corresponda a la supervisión del Servicio. </a:t>
            </a:r>
            <a:endParaRPr lang="en-US"/>
          </a:p>
          <a:p>
            <a:r>
              <a:rPr lang="es-ES"/>
              <a:t>Si una o un aspirante a la Prueba de Selección es superior jerárquico de alguna o algún integrante de la CE, dicho integrante deberá ser reemplazado por un superior jerárquico de la o el postulante del que se trate. El superior jerárquico que intervenga deberá ser de otro distrito o región.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598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4363" y="285751"/>
            <a:ext cx="9603275" cy="819149"/>
          </a:xfrm>
        </p:spPr>
        <p:txBody>
          <a:bodyPr/>
          <a:lstStyle/>
          <a:p>
            <a:r>
              <a:rPr lang="es-ES" b="1" dirty="0"/>
              <a:t>Cronograma de acciones </a:t>
            </a:r>
            <a:endParaRPr lang="en-US" dirty="0"/>
          </a:p>
        </p:txBody>
      </p:sp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6156704"/>
              </p:ext>
            </p:extLst>
          </p:nvPr>
        </p:nvGraphicFramePr>
        <p:xfrm>
          <a:off x="1979613" y="1038225"/>
          <a:ext cx="11050587" cy="613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Documento" r:id="rId3" imgW="6895217" imgH="4527276" progId="Word.Document.12">
                  <p:embed/>
                </p:oleObj>
              </mc:Choice>
              <mc:Fallback>
                <p:oleObj name="Documento" r:id="rId3" imgW="6895217" imgH="452727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79613" y="1038225"/>
                        <a:ext cx="11050587" cy="6135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0479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000" dirty="0"/>
              <a:t>Grilla de evaluación de antecedentes específicos del Nivel Superior -No valorados por </a:t>
            </a:r>
            <a:r>
              <a:rPr lang="es-ES" sz="2000" dirty="0" smtClean="0"/>
              <a:t>artículo 60</a:t>
            </a:r>
            <a:endParaRPr lang="en-US" sz="2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599" y="1733550"/>
            <a:ext cx="7868276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50293"/>
      </p:ext>
    </p:extLst>
  </p:cSld>
  <p:clrMapOvr>
    <a:masterClrMapping/>
  </p:clrMapOvr>
</p:sld>
</file>

<file path=ppt/theme/theme1.xml><?xml version="1.0" encoding="utf-8"?>
<a:theme xmlns:a="http://schemas.openxmlformats.org/drawingml/2006/main" name="Galería">
  <a:themeElements>
    <a:clrScheme name="Custom 10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84582C"/>
      </a:accent2>
      <a:accent3>
        <a:srgbClr val="002060"/>
      </a:accent3>
      <a:accent4>
        <a:srgbClr val="586EA6"/>
      </a:accent4>
      <a:accent5>
        <a:srgbClr val="586EA6"/>
      </a:accent5>
      <a:accent6>
        <a:srgbClr val="6892A0"/>
      </a:accent6>
      <a:hlink>
        <a:srgbClr val="B71E42"/>
      </a:hlink>
      <a:folHlink>
        <a:srgbClr val="586EA6"/>
      </a:folHlink>
    </a:clrScheme>
    <a:fontScheme name="Defaul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>
    <a:spDef>
      <a:spPr>
        <a:solidFill>
          <a:srgbClr val="B71E4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31750"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30478203_TF66921596" id="{9346E3F9-7236-4574-B874-2D7862E9AAE4}" vid="{0AD63B27-0246-4A85-9B77-C17B2B1CF045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6B76F2-1AE1-4A2A-A5B3-D462CC5E81F8}">
  <ds:schemaRefs>
    <ds:schemaRef ds:uri="6dc4bcd6-49db-4c07-9060-8acfc67cef9f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fb0879af-3eba-417a-a55a-ffe6dcd6ca77"/>
    <ds:schemaRef ds:uri="http://schemas.microsoft.com/office/2006/documentManagement/types"/>
    <ds:schemaRef ds:uri="http://schemas.microsoft.com/sharepoint/v3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0ECC70E-6674-4337-B48B-AF4F8832F1E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2BAE40F-4B14-4E0B-9265-745AD5E2D4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 invención</Template>
  <TotalTime>0</TotalTime>
  <Words>669</Words>
  <Application>Microsoft Office PowerPoint</Application>
  <PresentationFormat>Panorámica</PresentationFormat>
  <Paragraphs>58</Paragraphs>
  <Slides>12</Slides>
  <Notes>7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Arial</vt:lpstr>
      <vt:lpstr>Calibri</vt:lpstr>
      <vt:lpstr>Encode Sans</vt:lpstr>
      <vt:lpstr>Gill Sans MT</vt:lpstr>
      <vt:lpstr>Tahoma</vt:lpstr>
      <vt:lpstr>Times New Roman</vt:lpstr>
      <vt:lpstr>Galería</vt:lpstr>
      <vt:lpstr>Documento</vt:lpstr>
      <vt:lpstr>Pruebas de selección </vt:lpstr>
      <vt:lpstr>Resolución 6179/25</vt:lpstr>
      <vt:lpstr>Vigencia de los listados </vt:lpstr>
      <vt:lpstr>Orden de Cobertura por SAD  </vt:lpstr>
      <vt:lpstr>Instancias de la Prueba de Seleccion</vt:lpstr>
      <vt:lpstr>Comisión Evaluadora</vt:lpstr>
      <vt:lpstr>Observador y situaciones especiales</vt:lpstr>
      <vt:lpstr>Cronograma de acciones </vt:lpstr>
      <vt:lpstr>Grilla de evaluación de antecedentes específicos del Nivel Superior -No valorados por artículo 60</vt:lpstr>
      <vt:lpstr>Estructura de la propuesta pedagógica de la Unidad Curricular </vt:lpstr>
      <vt:lpstr>Instrumento de evaluación Clase Pública </vt:lpstr>
      <vt:lpstr>Instrumento de evaluación de la Entrevista de la Unidad Curricular.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2026-03-29T18:46:11Z</dcterms:created>
  <dcterms:modified xsi:type="dcterms:W3CDTF">2026-04-01T16:13:26Z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